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3" r:id="rId4"/>
    <p:sldId id="262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D4E068-3F16-45B2-819E-BEC23F978D88}" type="datetimeFigureOut">
              <a:rPr lang="en-US" smtClean="0"/>
              <a:t>4/24/2022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CFDE06-DAA4-47E3-970A-51C83F796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4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F11E2-5794-42C5-975D-EFF325336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4E2B3-29D7-48ED-80CD-D11CDFAA94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6A6E8-51C4-4434-B9AF-193D3595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E9334-B48C-4CD5-9EF4-4D2F274F309B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28927-388D-4550-8C54-12644C3C0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A2819-1271-422D-B155-3A93E91ED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200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B6A53-E22E-4467-B08C-FF104AF74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23B540-CA0F-4B20-B8C1-1ABC7C0CE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DCD29C-6A72-402C-990F-EC3977A05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14E45-E5BC-4E0D-A1D4-E8C804E8095F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828CD-4039-43B5-B500-CF125F57F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20ADF-404D-429A-AAEB-3031EEFD1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99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B86697-4079-49B2-9A5F-7FDFA2E8F9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A4DC3-B9D6-413B-AD67-1884B028B7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0E58D3-3F53-40F1-9E0E-6AF8D54D6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94540-E133-4081-BC72-438B2BC8C78B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56E8A-537D-415F-9A36-741D3D137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C4E50-E3FE-434B-B456-244EE8E2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12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8568F-D011-4A0F-9269-16353BBB0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85394-35E6-4634-B027-1A9EB0218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75CCA-B6A0-4BF9-84B8-8FA88ACCE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6D25A-1391-4BC7-A458-EC915F4B96D7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C154F-03C3-46C2-A70F-57CD862DB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42E49-391D-4013-B6D0-A5A2EB393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87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6ED6-974B-47E8-8B44-CFC0310E6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90EA-39B2-469B-B852-09A9F854B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C469A-0AEB-4768-94A5-7532D99A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E01AE-C6D1-44D9-A7CF-1F7A83785EA1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5C0036-A5F9-4C0A-8643-E9F7445CC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BF9A5-ED9B-4FFC-981E-3076E2888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51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98E0D-8C55-476C-9084-651A5EA40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0F0AB-9BC8-4678-A657-CA99397E1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BD1DF-B13B-49CD-A7C0-5630BB06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ABCDB-07F9-499C-BE04-08EF1EC0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5BADE-D5C0-42AF-AB73-8516DE1E20B2}" type="datetime1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0D748-E4B6-4308-90E6-77B9C3168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CD67C-9630-4D36-9D0D-6DF26436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47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13E25-ED6C-4BFD-BF63-127CFB61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3C468-5391-42D3-9419-0A5320986D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1F7A03-F99B-4C6E-A79E-0CB257AE5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3790A6-872A-400E-9D88-EC1C463D34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808B8F-7FCF-474A-989D-4A1506BA85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2D4E3E-1396-4D78-8661-098E994EA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8877E-60E1-434F-9CDC-6BA6509AD03C}" type="datetime1">
              <a:rPr lang="en-US" smtClean="0"/>
              <a:t>4/24/2022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96F1CD-4ECE-4A43-A10E-62C7D578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208953-390C-45F6-9880-2A19F526D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26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6CD10-1EAC-4F78-8235-8FD3360F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5DF15D-C568-4382-8AF5-1755952D2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E7A2-397F-43B0-AA0C-A4D716AD7E2A}" type="datetime1">
              <a:rPr lang="en-US" smtClean="0"/>
              <a:t>4/24/2022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20A9D1-EA86-4DD1-929D-99CA99560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89A5BE-4312-4B4B-892B-4A93C1993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10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01E989-4720-4FC8-A131-6E713FC58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C74CD-CDB5-4CFF-BEEE-97268841E64F}" type="datetime1">
              <a:rPr lang="en-US" smtClean="0"/>
              <a:t>4/24/2022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E6EC18-13BF-43C5-923F-DE1E9877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B2DE2-FF01-4817-8599-7B44D4A1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57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1C54-6BB9-4F85-B81C-4AA6B81B0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79B77-95B4-4793-B280-3CA21E873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EABFC2-72DC-468F-8E5E-2DF0CFDF5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EF87A-F2CC-4BB9-9E42-D419C2D6C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2C6C-3F60-4734-BB30-C6DA2A88031A}" type="datetime1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CC5F15-7A8B-470B-BB23-450A951C3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EAF8-4AC7-4854-8B9A-F5625622A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82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FD419-10E0-4FF6-BAC6-72C2082B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6EFE43-671D-4FA2-B341-46B193A243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764B3A-4D86-40CF-970C-3D0A98F5E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E6F2F6-47D9-4B77-BD7C-7EB6E9EBC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8BAA6-1747-4126-8D45-9686940F7790}" type="datetime1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9169C-B499-428A-87DF-6356EA26A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43549-BD20-464E-A29D-7A6BFB23E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76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6C0B73-4960-45DC-9DCD-1E3B15CDE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BEC7F-E4B2-4E7B-9C5A-81FF2B395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F81F5-2D0E-452E-B5BB-EFE313E1F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826C1-FCA5-415F-AC4A-2818F32A9BEC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D3A43-4C9C-4D65-8309-A9AD01B6F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Interractive AC Load Control Solution | Divyesh Patel | Ruchit Naik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CDF76-B0DA-4712-A193-67A2993F4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FCC0A-24C5-4D56-BF47-6DFC0917A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05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DF52164-B56E-4274-B4DF-B421A8D7EF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Embedded System Design – ECEN5613</a:t>
            </a:r>
          </a:p>
          <a:p>
            <a:r>
              <a:rPr lang="en-US" dirty="0"/>
              <a:t>Dr. Linden McClure</a:t>
            </a:r>
          </a:p>
          <a:p>
            <a:r>
              <a:rPr lang="en-US" b="1" dirty="0"/>
              <a:t>Team Members: </a:t>
            </a:r>
            <a:r>
              <a:rPr lang="en-US" dirty="0"/>
              <a:t>Divyesh Patel | Ruchit Naik</a:t>
            </a:r>
            <a:endParaRPr lang="en-US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30F4B12-46DA-4314-98AF-9DC86E98006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0" y="2198835"/>
            <a:ext cx="914400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5883275" algn="l"/>
              </a:tabLst>
            </a:pPr>
            <a:r>
              <a:rPr lang="en-US" sz="4400" b="1" dirty="0"/>
              <a:t>Interactive AC Load </a:t>
            </a:r>
          </a:p>
          <a:p>
            <a:pPr algn="ctr">
              <a:tabLst>
                <a:tab pos="5883275" algn="l"/>
              </a:tabLst>
            </a:pPr>
            <a:r>
              <a:rPr lang="en-US" sz="4400" b="1" dirty="0"/>
              <a:t>Control Solution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6F04C-6D9A-4E67-90F8-38E4BB7DC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8F1FE-E1FB-4083-8864-911E26C89B88}" type="datetime1">
              <a:rPr lang="en-US" smtClean="0"/>
              <a:t>4/24/2022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5D1E27-08FF-4527-9861-E9C2E716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9540" y="6356350"/>
            <a:ext cx="4312920" cy="365125"/>
          </a:xfrm>
        </p:spPr>
        <p:txBody>
          <a:bodyPr/>
          <a:lstStyle/>
          <a:p>
            <a:r>
              <a:rPr lang="en-US" dirty="0"/>
              <a:t>Interactive AC Load Control Solution | Divyesh Patel | Ruchit Naik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86C56-DABE-4DBD-B972-0C37C6597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6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FAAC0-786C-4D89-B680-7B619A907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 Done / Working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2FADA-6569-4CD3-89B3-69D0779B3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666" y="1825623"/>
            <a:ext cx="5097378" cy="4351338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HMI User Interface to control AC bulb brightness.</a:t>
            </a:r>
          </a:p>
          <a:p>
            <a:pPr algn="just"/>
            <a:r>
              <a:rPr lang="en-US" dirty="0"/>
              <a:t>ZCD detection on low voltage AC supply (tested on 10Vpp 60Hz wave from function generator).</a:t>
            </a:r>
          </a:p>
          <a:p>
            <a:pPr algn="just"/>
            <a:r>
              <a:rPr lang="en-US" dirty="0"/>
              <a:t>TRIAC control by PWM based trigger on TRIAC trigger pin.</a:t>
            </a:r>
          </a:p>
          <a:p>
            <a:pPr algn="just"/>
            <a:r>
              <a:rPr lang="en-US" dirty="0"/>
              <a:t>Serial Control of brightness using UART.</a:t>
            </a:r>
          </a:p>
          <a:p>
            <a:endParaRPr lang="en-US" dirty="0"/>
          </a:p>
        </p:txBody>
      </p:sp>
      <p:pic>
        <p:nvPicPr>
          <p:cNvPr id="10" name="Picture 9" descr="Graphical user interface&#10;&#10;Description automatically generated">
            <a:extLst>
              <a:ext uri="{FF2B5EF4-FFF2-40B4-BE49-F238E27FC236}">
                <a16:creationId xmlns:a16="http://schemas.microsoft.com/office/drawing/2014/main" id="{FECC9AF1-6430-46AB-A560-77E695C06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44" y="2221705"/>
            <a:ext cx="6515844" cy="355917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EE823D-9915-47E5-8CBC-29DD6CDD2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413BA-718E-4E13-B106-AE2F5CD96758}" type="datetime1">
              <a:rPr lang="en-US" smtClean="0"/>
              <a:t>4/24/2022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72EBD0-05C0-4D9F-BFA9-84172E95D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2</a:t>
            </a:fld>
            <a:endParaRPr lang="en-US"/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79CE5810-1C26-4026-9D10-C6B29562D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9540" y="6356350"/>
            <a:ext cx="4312920" cy="365125"/>
          </a:xfrm>
        </p:spPr>
        <p:txBody>
          <a:bodyPr/>
          <a:lstStyle/>
          <a:p>
            <a:r>
              <a:rPr lang="en-US" dirty="0"/>
              <a:t>Interactive AC Load Control Solution | Divyesh Patel | Ruchit Naik</a:t>
            </a:r>
          </a:p>
        </p:txBody>
      </p:sp>
    </p:spTree>
    <p:extLst>
      <p:ext uri="{BB962C8B-B14F-4D97-AF65-F5344CB8AC3E}">
        <p14:creationId xmlns:p14="http://schemas.microsoft.com/office/powerpoint/2010/main" val="3940241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3C9A6-7CB3-4850-A671-C60CE4879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3685"/>
            <a:ext cx="10515600" cy="1325563"/>
          </a:xfrm>
        </p:spPr>
        <p:txBody>
          <a:bodyPr/>
          <a:lstStyle/>
          <a:p>
            <a:r>
              <a:rPr lang="en-US" dirty="0"/>
              <a:t>Final System Flow and Hardware Elements</a:t>
            </a:r>
          </a:p>
        </p:txBody>
      </p:sp>
      <p:pic>
        <p:nvPicPr>
          <p:cNvPr id="5" name="Content Placeholder 4" descr="A circuit board on a table&#10;&#10;Description automatically generated with medium confidence">
            <a:extLst>
              <a:ext uri="{FF2B5EF4-FFF2-40B4-BE49-F238E27FC236}">
                <a16:creationId xmlns:a16="http://schemas.microsoft.com/office/drawing/2014/main" id="{3091CE8C-0592-4B09-9B97-69B44F2FD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50" t="43776" r="28038" b="26037"/>
          <a:stretch/>
        </p:blipFill>
        <p:spPr>
          <a:xfrm rot="5400000">
            <a:off x="7775210" y="3303954"/>
            <a:ext cx="2994398" cy="1826773"/>
          </a:xfrm>
        </p:spPr>
      </p:pic>
      <p:pic>
        <p:nvPicPr>
          <p:cNvPr id="9" name="Picture 8" descr="A picture containing text, scoreboard&#10;&#10;Description automatically generated">
            <a:extLst>
              <a:ext uri="{FF2B5EF4-FFF2-40B4-BE49-F238E27FC236}">
                <a16:creationId xmlns:a16="http://schemas.microsoft.com/office/drawing/2014/main" id="{1430C9E0-C39A-4518-92B6-B206A53933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108" y="3217668"/>
            <a:ext cx="2871957" cy="16946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5085D1-C3C8-4BE7-B8B3-7059F784C7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584023" y="2814800"/>
            <a:ext cx="4243043" cy="2687601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CA2A27-57B2-4B5B-80A1-AF8CD4BC1B71}"/>
              </a:ext>
            </a:extLst>
          </p:cNvPr>
          <p:cNvCxnSpPr>
            <a:cxnSpLocks/>
          </p:cNvCxnSpPr>
          <p:nvPr/>
        </p:nvCxnSpPr>
        <p:spPr>
          <a:xfrm>
            <a:off x="3052065" y="3716867"/>
            <a:ext cx="1309679" cy="0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52F95C4-B61C-4705-B09A-5E9C3DFCD3E3}"/>
              </a:ext>
            </a:extLst>
          </p:cNvPr>
          <p:cNvCxnSpPr>
            <a:cxnSpLocks/>
          </p:cNvCxnSpPr>
          <p:nvPr/>
        </p:nvCxnSpPr>
        <p:spPr>
          <a:xfrm flipV="1">
            <a:off x="3052064" y="4065013"/>
            <a:ext cx="1309680" cy="1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CBAC3B-D930-42D9-ABB4-C7AD548A886F}"/>
              </a:ext>
            </a:extLst>
          </p:cNvPr>
          <p:cNvCxnSpPr>
            <a:cxnSpLocks/>
          </p:cNvCxnSpPr>
          <p:nvPr/>
        </p:nvCxnSpPr>
        <p:spPr>
          <a:xfrm flipV="1">
            <a:off x="7049345" y="3705268"/>
            <a:ext cx="1309678" cy="3641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FA6B82D-2D69-4830-BED9-B19DA7474995}"/>
              </a:ext>
            </a:extLst>
          </p:cNvPr>
          <p:cNvCxnSpPr>
            <a:cxnSpLocks/>
          </p:cNvCxnSpPr>
          <p:nvPr/>
        </p:nvCxnSpPr>
        <p:spPr>
          <a:xfrm>
            <a:off x="7048488" y="4041515"/>
            <a:ext cx="1310533" cy="0"/>
          </a:xfrm>
          <a:prstGeom prst="straightConnector1">
            <a:avLst/>
          </a:prstGeom>
          <a:ln w="158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7DDA3AD-7871-4DF7-960C-A41D48107C51}"/>
              </a:ext>
            </a:extLst>
          </p:cNvPr>
          <p:cNvSpPr txBox="1"/>
          <p:nvPr/>
        </p:nvSpPr>
        <p:spPr>
          <a:xfrm flipH="1">
            <a:off x="3010719" y="3388105"/>
            <a:ext cx="1392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XPT2046_SPI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9225F2-DD16-4393-992F-AFE16BA38AC0}"/>
              </a:ext>
            </a:extLst>
          </p:cNvPr>
          <p:cNvSpPr txBox="1"/>
          <p:nvPr/>
        </p:nvSpPr>
        <p:spPr>
          <a:xfrm flipH="1">
            <a:off x="3074670" y="3743681"/>
            <a:ext cx="126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ILI9341_SPI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CE0FA2-91CA-4763-89BC-83A462DA7EF1}"/>
              </a:ext>
            </a:extLst>
          </p:cNvPr>
          <p:cNvSpPr txBox="1"/>
          <p:nvPr/>
        </p:nvSpPr>
        <p:spPr>
          <a:xfrm flipH="1">
            <a:off x="7183855" y="3388110"/>
            <a:ext cx="924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ZCD_Int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E55D1F-058C-43A7-BFB2-BF540AF206D3}"/>
              </a:ext>
            </a:extLst>
          </p:cNvPr>
          <p:cNvSpPr txBox="1"/>
          <p:nvPr/>
        </p:nvSpPr>
        <p:spPr>
          <a:xfrm flipH="1">
            <a:off x="7032671" y="3719403"/>
            <a:ext cx="13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OPTO_PWM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BC4FC48-CE03-4FF8-AC02-96E8E427240C}"/>
              </a:ext>
            </a:extLst>
          </p:cNvPr>
          <p:cNvSpPr txBox="1"/>
          <p:nvPr/>
        </p:nvSpPr>
        <p:spPr>
          <a:xfrm>
            <a:off x="10959417" y="2938611"/>
            <a:ext cx="1072112" cy="954107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AC Load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22D0950-EAC6-4F94-BFBA-F0058AB9EF5C}"/>
              </a:ext>
            </a:extLst>
          </p:cNvPr>
          <p:cNvCxnSpPr>
            <a:cxnSpLocks/>
          </p:cNvCxnSpPr>
          <p:nvPr/>
        </p:nvCxnSpPr>
        <p:spPr>
          <a:xfrm>
            <a:off x="6624320" y="1439333"/>
            <a:ext cx="459740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6D84AC3-B02C-49B1-8B95-A6B64D9833E5}"/>
              </a:ext>
            </a:extLst>
          </p:cNvPr>
          <p:cNvCxnSpPr>
            <a:cxnSpLocks/>
          </p:cNvCxnSpPr>
          <p:nvPr/>
        </p:nvCxnSpPr>
        <p:spPr>
          <a:xfrm>
            <a:off x="6624320" y="1844462"/>
            <a:ext cx="4597400" cy="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9E57F8E-4A05-4248-B675-641DF41689EB}"/>
              </a:ext>
            </a:extLst>
          </p:cNvPr>
          <p:cNvSpPr txBox="1"/>
          <p:nvPr/>
        </p:nvSpPr>
        <p:spPr>
          <a:xfrm>
            <a:off x="6407572" y="125183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50F785-6EA5-4D5C-A614-42A9B4C8E9FA}"/>
              </a:ext>
            </a:extLst>
          </p:cNvPr>
          <p:cNvSpPr txBox="1"/>
          <p:nvPr/>
        </p:nvSpPr>
        <p:spPr>
          <a:xfrm>
            <a:off x="6388101" y="1659796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84425AEE-5885-468A-9DB3-9DB63AA899D3}"/>
              </a:ext>
            </a:extLst>
          </p:cNvPr>
          <p:cNvCxnSpPr>
            <a:cxnSpLocks/>
          </p:cNvCxnSpPr>
          <p:nvPr/>
        </p:nvCxnSpPr>
        <p:spPr>
          <a:xfrm rot="5400000">
            <a:off x="8943639" y="3086619"/>
            <a:ext cx="3067898" cy="583584"/>
          </a:xfrm>
          <a:prstGeom prst="bentConnector3">
            <a:avLst>
              <a:gd name="adj1" fmla="val 99883"/>
            </a:avLst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F7E059B3-DDAE-4CD8-918C-806F03475645}"/>
              </a:ext>
            </a:extLst>
          </p:cNvPr>
          <p:cNvCxnSpPr/>
          <p:nvPr/>
        </p:nvCxnSpPr>
        <p:spPr>
          <a:xfrm rot="5400000">
            <a:off x="9087947" y="2534351"/>
            <a:ext cx="2386198" cy="190500"/>
          </a:xfrm>
          <a:prstGeom prst="bentConnector3">
            <a:avLst>
              <a:gd name="adj1" fmla="val 99763"/>
            </a:avLst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01B0544E-ED5A-42EB-A29B-695CFAFFE91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717924" y="3944175"/>
            <a:ext cx="1019642" cy="916729"/>
          </a:xfrm>
          <a:prstGeom prst="bentConnector3">
            <a:avLst>
              <a:gd name="adj1" fmla="val 84"/>
            </a:avLst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67A95231-71DF-4000-8DCB-E2C8F91823E5}"/>
              </a:ext>
            </a:extLst>
          </p:cNvPr>
          <p:cNvCxnSpPr/>
          <p:nvPr/>
        </p:nvCxnSpPr>
        <p:spPr>
          <a:xfrm flipV="1">
            <a:off x="10169551" y="3892718"/>
            <a:ext cx="1153769" cy="522943"/>
          </a:xfrm>
          <a:prstGeom prst="bentConnector3">
            <a:avLst>
              <a:gd name="adj1" fmla="val 100634"/>
            </a:avLst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A6682E87-968E-411A-9EDB-7652808D805A}"/>
              </a:ext>
            </a:extLst>
          </p:cNvPr>
          <p:cNvSpPr txBox="1"/>
          <p:nvPr/>
        </p:nvSpPr>
        <p:spPr>
          <a:xfrm>
            <a:off x="10172413" y="4110012"/>
            <a:ext cx="1230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Phase_Out</a:t>
            </a:r>
            <a:endParaRPr 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E3CE4F9-3DE2-42D4-812F-AABAC2C0861C}"/>
              </a:ext>
            </a:extLst>
          </p:cNvPr>
          <p:cNvSpPr txBox="1"/>
          <p:nvPr/>
        </p:nvSpPr>
        <p:spPr>
          <a:xfrm>
            <a:off x="9557877" y="2334930"/>
            <a:ext cx="1072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Phase_In</a:t>
            </a:r>
            <a:endParaRPr 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5636053-BF7E-4B32-8714-B6D765098B92}"/>
              </a:ext>
            </a:extLst>
          </p:cNvPr>
          <p:cNvSpPr txBox="1"/>
          <p:nvPr/>
        </p:nvSpPr>
        <p:spPr>
          <a:xfrm>
            <a:off x="10746435" y="4613046"/>
            <a:ext cx="91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Neutral</a:t>
            </a:r>
          </a:p>
        </p:txBody>
      </p:sp>
      <p:sp>
        <p:nvSpPr>
          <p:cNvPr id="76" name="Date Placeholder 75">
            <a:extLst>
              <a:ext uri="{FF2B5EF4-FFF2-40B4-BE49-F238E27FC236}">
                <a16:creationId xmlns:a16="http://schemas.microsoft.com/office/drawing/2014/main" id="{E51A2377-F841-4016-9123-78C6A70DA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BDE9-6DAC-414D-B50F-CC19513538D2}" type="datetime1">
              <a:rPr lang="en-US" smtClean="0"/>
              <a:t>4/24/2022</a:t>
            </a:fld>
            <a:endParaRPr lang="en-US"/>
          </a:p>
        </p:txBody>
      </p:sp>
      <p:sp>
        <p:nvSpPr>
          <p:cNvPr id="78" name="Slide Number Placeholder 77">
            <a:extLst>
              <a:ext uri="{FF2B5EF4-FFF2-40B4-BE49-F238E27FC236}">
                <a16:creationId xmlns:a16="http://schemas.microsoft.com/office/drawing/2014/main" id="{730E5E1D-0AD6-4664-B466-5A7A7BE4B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3</a:t>
            </a:fld>
            <a:endParaRPr lang="en-US"/>
          </a:p>
        </p:txBody>
      </p:sp>
      <p:sp>
        <p:nvSpPr>
          <p:cNvPr id="79" name="Footer Placeholder 5">
            <a:extLst>
              <a:ext uri="{FF2B5EF4-FFF2-40B4-BE49-F238E27FC236}">
                <a16:creationId xmlns:a16="http://schemas.microsoft.com/office/drawing/2014/main" id="{68188FB3-AE9F-4913-A3BE-917228CFD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9540" y="6356350"/>
            <a:ext cx="4312920" cy="365125"/>
          </a:xfrm>
        </p:spPr>
        <p:txBody>
          <a:bodyPr/>
          <a:lstStyle/>
          <a:p>
            <a:r>
              <a:rPr lang="en-US" dirty="0"/>
              <a:t>Interactive AC Load Control Solution | Divyesh Patel | Ruchit Naik</a:t>
            </a:r>
          </a:p>
        </p:txBody>
      </p:sp>
    </p:spTree>
    <p:extLst>
      <p:ext uri="{BB962C8B-B14F-4D97-AF65-F5344CB8AC3E}">
        <p14:creationId xmlns:p14="http://schemas.microsoft.com/office/powerpoint/2010/main" val="2311956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73ECD-7A3E-4DE0-B476-0F2C066F7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525"/>
            <a:ext cx="10515600" cy="1325563"/>
          </a:xfrm>
        </p:spPr>
        <p:txBody>
          <a:bodyPr/>
          <a:lstStyle/>
          <a:p>
            <a:r>
              <a:rPr lang="en-US" dirty="0"/>
              <a:t>Fall Backs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77E33-2EE9-4EF9-A380-A6B0A7D62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7945"/>
            <a:ext cx="10515600" cy="4351338"/>
          </a:xfrm>
        </p:spPr>
        <p:txBody>
          <a:bodyPr/>
          <a:lstStyle/>
          <a:p>
            <a:r>
              <a:rPr lang="en-US" dirty="0"/>
              <a:t>ZCD does not work with AC mains supply because of DC bias.</a:t>
            </a:r>
          </a:p>
          <a:p>
            <a:r>
              <a:rPr lang="en-US" dirty="0"/>
              <a:t>The implementation causes flickers on the AC load which is caused due to ZCD failure. </a:t>
            </a:r>
          </a:p>
        </p:txBody>
      </p:sp>
      <p:pic>
        <p:nvPicPr>
          <p:cNvPr id="5" name="Picture 4" descr="A picture containing text, indoor, wall, monitor&#10;&#10;Description automatically generated">
            <a:extLst>
              <a:ext uri="{FF2B5EF4-FFF2-40B4-BE49-F238E27FC236}">
                <a16:creationId xmlns:a16="http://schemas.microsoft.com/office/drawing/2014/main" id="{B3875431-C971-489E-89FF-CD701C81C8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11" t="18815" b="9930"/>
          <a:stretch/>
        </p:blipFill>
        <p:spPr>
          <a:xfrm>
            <a:off x="3244772" y="2677160"/>
            <a:ext cx="5702456" cy="32458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F91314-B38F-478E-860B-58A1A0617F03}"/>
              </a:ext>
            </a:extLst>
          </p:cNvPr>
          <p:cNvSpPr txBox="1"/>
          <p:nvPr/>
        </p:nvSpPr>
        <p:spPr>
          <a:xfrm>
            <a:off x="3244772" y="5923280"/>
            <a:ext cx="5702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ZCD detection working – tested on function generator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E734C-13F8-4798-9AC8-C27ED1B60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D1F8A-E037-4EC7-BD3A-F683FD94E355}" type="datetime1">
              <a:rPr lang="en-US" smtClean="0"/>
              <a:t>4/24/2022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EB8E3-1D06-45DB-9FA4-BE0F58B55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FCC0A-24C5-4D56-BF47-6DFC0917A247}" type="slidenum">
              <a:rPr lang="en-US" smtClean="0"/>
              <a:t>4</a:t>
            </a:fld>
            <a:endParaRPr lang="en-US"/>
          </a:p>
        </p:txBody>
      </p:sp>
      <p:sp>
        <p:nvSpPr>
          <p:cNvPr id="10" name="Footer Placeholder 5">
            <a:extLst>
              <a:ext uri="{FF2B5EF4-FFF2-40B4-BE49-F238E27FC236}">
                <a16:creationId xmlns:a16="http://schemas.microsoft.com/office/drawing/2014/main" id="{6AEAFD86-4E54-47CB-8D58-7968F9213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39540" y="6356350"/>
            <a:ext cx="4312920" cy="365125"/>
          </a:xfrm>
        </p:spPr>
        <p:txBody>
          <a:bodyPr/>
          <a:lstStyle/>
          <a:p>
            <a:r>
              <a:rPr lang="en-US" dirty="0"/>
              <a:t>Interactive AC Load Control Solution | Divyesh Patel | Ruchit Naik</a:t>
            </a:r>
          </a:p>
        </p:txBody>
      </p:sp>
    </p:spTree>
    <p:extLst>
      <p:ext uri="{BB962C8B-B14F-4D97-AF65-F5344CB8AC3E}">
        <p14:creationId xmlns:p14="http://schemas.microsoft.com/office/powerpoint/2010/main" val="2680911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6120E-C669-411B-AF6D-F23C29620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C5B64-C11C-4D74-8453-2A42F6C35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Integrate metering IC (STMP32) to measure the electrical parameters on the load and display it on HMI.</a:t>
            </a:r>
          </a:p>
          <a:p>
            <a:pPr marL="0" indent="0" algn="just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</a:endParaRPr>
          </a:p>
          <a:p>
            <a:pPr algn="just" fontAlgn="base">
              <a:spcBef>
                <a:spcPts val="0"/>
              </a:spcBef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Work on a single board solution for the entire system. Integrate all hardware submodules with the MCU circuit to develop a product-oriented application.</a:t>
            </a:r>
            <a:endParaRPr lang="en-US" sz="2400" dirty="0">
              <a:effectLst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D3459-56A3-44CA-8604-599ABBB62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C8C60-CDDD-4852-95D5-DFDD58AE6185}" type="datetime1">
              <a:rPr lang="en-US" smtClean="0"/>
              <a:t>4/24/2022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A5C8C-F185-4E17-A954-E48086A7D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2825" y="6356349"/>
            <a:ext cx="5086350" cy="365125"/>
          </a:xfrm>
        </p:spPr>
        <p:txBody>
          <a:bodyPr/>
          <a:lstStyle/>
          <a:p>
            <a:r>
              <a:rPr lang="en-US"/>
              <a:t>Interractive AC Load Control Solution | Divyesh Patel | Ruchit Naik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0699E-23D9-4E74-A6AF-7D85A232B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A974C-DA20-4AE1-9D68-ECAFA846754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462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251</Words>
  <Application>Microsoft Office PowerPoint</Application>
  <PresentationFormat>Widescreen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Interactive AC Load  Control Solution</vt:lpstr>
      <vt:lpstr>Work Done / Working features</vt:lpstr>
      <vt:lpstr>Final System Flow and Hardware Elements</vt:lpstr>
      <vt:lpstr>Fall Backs 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Interactive AC Load  Control Solution</dc:title>
  <dc:creator>Ruchit Naik</dc:creator>
  <cp:lastModifiedBy>Ruchit Naik</cp:lastModifiedBy>
  <cp:revision>3</cp:revision>
  <dcterms:created xsi:type="dcterms:W3CDTF">2022-04-24T22:21:19Z</dcterms:created>
  <dcterms:modified xsi:type="dcterms:W3CDTF">2022-04-25T01:25:31Z</dcterms:modified>
</cp:coreProperties>
</file>

<file path=docProps/thumbnail.jpeg>
</file>